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86" r:id="rId2"/>
    <p:sldId id="256" r:id="rId3"/>
    <p:sldId id="261" r:id="rId4"/>
    <p:sldId id="275" r:id="rId5"/>
    <p:sldId id="262" r:id="rId6"/>
    <p:sldId id="264" r:id="rId7"/>
    <p:sldId id="267" r:id="rId8"/>
    <p:sldId id="277" r:id="rId9"/>
    <p:sldId id="278" r:id="rId10"/>
    <p:sldId id="279" r:id="rId11"/>
    <p:sldId id="265" r:id="rId12"/>
    <p:sldId id="280" r:id="rId13"/>
    <p:sldId id="281" r:id="rId14"/>
    <p:sldId id="282" r:id="rId15"/>
    <p:sldId id="284" r:id="rId16"/>
    <p:sldId id="283" r:id="rId17"/>
    <p:sldId id="285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B6108-2578-4CBF-9BF9-FAC7BD2E674C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3AB9ED-5D9B-4925-993A-DD6AAB757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28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FC042F13-0008-4FAE-852A-76EB1B19A8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267C86C2-6C50-4320-806D-F52BECA92D78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4F9AEF2-1750-4F45-8745-1F6940F11C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81A723B8-49D0-4745-932B-0C76D49B6C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>
            <a:extLst>
              <a:ext uri="{FF2B5EF4-FFF2-40B4-BE49-F238E27FC236}">
                <a16:creationId xmlns:a16="http://schemas.microsoft.com/office/drawing/2014/main" id="{AB072E61-71D1-4E17-B802-1E97A3E4541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>
            <a:extLst>
              <a:ext uri="{FF2B5EF4-FFF2-40B4-BE49-F238E27FC236}">
                <a16:creationId xmlns:a16="http://schemas.microsoft.com/office/drawing/2014/main" id="{F06B4D88-8198-46A2-BA89-CA19587186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52228" name="Slide Number Placeholder 3">
            <a:extLst>
              <a:ext uri="{FF2B5EF4-FFF2-40B4-BE49-F238E27FC236}">
                <a16:creationId xmlns:a16="http://schemas.microsoft.com/office/drawing/2014/main" id="{E2695C55-B241-4A16-8A19-3E94684077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C0177615-A8F9-4BDE-9D8D-E964A213F449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>
            <a:extLst>
              <a:ext uri="{FF2B5EF4-FFF2-40B4-BE49-F238E27FC236}">
                <a16:creationId xmlns:a16="http://schemas.microsoft.com/office/drawing/2014/main" id="{9D4F3792-B8E3-4F57-8118-A9287712AC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>
            <a:extLst>
              <a:ext uri="{FF2B5EF4-FFF2-40B4-BE49-F238E27FC236}">
                <a16:creationId xmlns:a16="http://schemas.microsoft.com/office/drawing/2014/main" id="{A50BA328-40C2-4640-8EED-4E60405F1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53252" name="Slide Number Placeholder 3">
            <a:extLst>
              <a:ext uri="{FF2B5EF4-FFF2-40B4-BE49-F238E27FC236}">
                <a16:creationId xmlns:a16="http://schemas.microsoft.com/office/drawing/2014/main" id="{464312D7-5C2E-4951-A53D-C72D0A5A17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BD84F4C3-109C-40A0-859B-E10B9D801A7F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Duchenne_muscular_dystrophy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hreonine" TargetMode="External"/><Relationship Id="rId7" Type="http://schemas.openxmlformats.org/officeDocument/2006/relationships/hyperlink" Target="https://en.wikipedia.org/wiki/Serine" TargetMode="External"/><Relationship Id="rId2" Type="http://schemas.openxmlformats.org/officeDocument/2006/relationships/hyperlink" Target="https://en.wikipedia.org/wiki/Methionin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Alanine" TargetMode="External"/><Relationship Id="rId5" Type="http://schemas.openxmlformats.org/officeDocument/2006/relationships/hyperlink" Target="https://en.wikipedia.org/wiki/Arginine" TargetMode="External"/><Relationship Id="rId4" Type="http://schemas.openxmlformats.org/officeDocument/2006/relationships/hyperlink" Target="https://en.wikipedia.org/wiki/Histidine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hreonine" TargetMode="External"/><Relationship Id="rId2" Type="http://schemas.openxmlformats.org/officeDocument/2006/relationships/hyperlink" Target="https://en.wikipedia.org/wiki/Methionin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Histidine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eptide" TargetMode="External"/><Relationship Id="rId2" Type="http://schemas.openxmlformats.org/officeDocument/2006/relationships/hyperlink" Target="https://en.wikipedia.org/wiki/Lysin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EB5C5-BDE8-4B4E-9C67-507006B82F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MUTATIONS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1BD49B-D4BF-433E-8D2C-8B5A7E6E67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897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95E4A-45E6-4602-AE8B-AD7279B58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Mutations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63055-4EA5-4FB0-B987-6E645E21A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Cambria" panose="02040503050406030204" pitchFamily="18" charset="0"/>
              </a:rPr>
              <a:t>A </a:t>
            </a:r>
            <a:r>
              <a:rPr lang="en-US" b="1" dirty="0">
                <a:latin typeface="Cambria" panose="02040503050406030204" pitchFamily="18" charset="0"/>
              </a:rPr>
              <a:t>point mutation</a:t>
            </a:r>
            <a:r>
              <a:rPr lang="en-US" dirty="0">
                <a:latin typeface="Cambria" panose="02040503050406030204" pitchFamily="18" charset="0"/>
              </a:rPr>
              <a:t> or </a:t>
            </a:r>
            <a:r>
              <a:rPr lang="en-US" b="1" dirty="0">
                <a:latin typeface="Cambria" panose="02040503050406030204" pitchFamily="18" charset="0"/>
              </a:rPr>
              <a:t>substitution</a:t>
            </a:r>
            <a:r>
              <a:rPr lang="en-US" dirty="0">
                <a:latin typeface="Cambria" panose="02040503050406030204" pitchFamily="18" charset="0"/>
              </a:rPr>
              <a:t> is a genetic mutation where a </a:t>
            </a:r>
            <a:r>
              <a:rPr lang="en-US" dirty="0">
                <a:solidFill>
                  <a:srgbClr val="FF0000"/>
                </a:solidFill>
                <a:latin typeface="Cambria" panose="02040503050406030204" pitchFamily="18" charset="0"/>
              </a:rPr>
              <a:t>single nucleotide base is changed.</a:t>
            </a:r>
            <a:endParaRPr lang="en-US" dirty="0">
              <a:latin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984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61FFFEA-F647-4EC0-A611-649E596585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Cambria" panose="02040503050406030204" pitchFamily="18" charset="0"/>
              </a:rPr>
              <a:t>a. Missense Mutation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3617C1A-698E-4D03-B827-DF3C96A586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23622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dirty="0">
                <a:latin typeface="Cambria" panose="02040503050406030204" pitchFamily="18" charset="0"/>
              </a:rPr>
              <a:t>This type of mutation is a </a:t>
            </a:r>
            <a:r>
              <a:rPr lang="en-US" sz="2800" dirty="0">
                <a:solidFill>
                  <a:srgbClr val="FF0000"/>
                </a:solidFill>
                <a:latin typeface="Cambria" panose="02040503050406030204" pitchFamily="18" charset="0"/>
              </a:rPr>
              <a:t>change in one DNA base pair </a:t>
            </a:r>
            <a:r>
              <a:rPr lang="en-US" sz="2800" dirty="0">
                <a:latin typeface="Cambria" panose="02040503050406030204" pitchFamily="18" charset="0"/>
              </a:rPr>
              <a:t>that results in the substitution of </a:t>
            </a:r>
            <a:r>
              <a:rPr lang="en-US" sz="2800" dirty="0">
                <a:solidFill>
                  <a:srgbClr val="FF0000"/>
                </a:solidFill>
                <a:latin typeface="Cambria" panose="02040503050406030204" pitchFamily="18" charset="0"/>
              </a:rPr>
              <a:t>one amino acid for another </a:t>
            </a:r>
            <a:r>
              <a:rPr lang="en-US" sz="2800" dirty="0">
                <a:latin typeface="Cambria" panose="02040503050406030204" pitchFamily="18" charset="0"/>
              </a:rPr>
              <a:t>in the protein made by a gene. Example is </a:t>
            </a:r>
            <a:r>
              <a:rPr lang="en-US" sz="2800" dirty="0">
                <a:solidFill>
                  <a:srgbClr val="FF0000"/>
                </a:solidFill>
                <a:latin typeface="Cambria" panose="02040503050406030204" pitchFamily="18" charset="0"/>
              </a:rPr>
              <a:t>Sickle cell anemia </a:t>
            </a:r>
          </a:p>
        </p:txBody>
      </p:sp>
      <p:pic>
        <p:nvPicPr>
          <p:cNvPr id="12293" name="Picture 5" descr="point_mutation">
            <a:extLst>
              <a:ext uri="{FF2B5EF4-FFF2-40B4-BE49-F238E27FC236}">
                <a16:creationId xmlns:a16="http://schemas.microsoft.com/office/drawing/2014/main" id="{9BF28219-30DB-4370-A341-537967206B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657600"/>
            <a:ext cx="5257800" cy="287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B37BD-6223-4818-8ADD-FB4A54B61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Cambria" panose="02040503050406030204" pitchFamily="18" charset="0"/>
              </a:rPr>
              <a:t>b. Nonsense Mutation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30F85-5994-4568-95CA-33E3D0253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mbria" panose="02040503050406030204" pitchFamily="18" charset="0"/>
              </a:rPr>
              <a:t>A nonsense mutation is </a:t>
            </a:r>
            <a:r>
              <a:rPr lang="en-US" dirty="0">
                <a:solidFill>
                  <a:srgbClr val="FF0000"/>
                </a:solidFill>
                <a:latin typeface="Cambria" panose="02040503050406030204" pitchFamily="18" charset="0"/>
              </a:rPr>
              <a:t>also a change in one DNA base pair</a:t>
            </a:r>
            <a:r>
              <a:rPr lang="en-US" dirty="0">
                <a:latin typeface="Cambria" panose="02040503050406030204" pitchFamily="18" charset="0"/>
              </a:rPr>
              <a:t>. Instead of substituting one amino acid for another, however, the altered DNA sequence prematurely signals the cell to stop building a protein. This type of mutation results in a shortened protein that may function improperly or not at all. Examples include </a:t>
            </a:r>
            <a:r>
              <a:rPr lang="en-US" dirty="0">
                <a:solidFill>
                  <a:srgbClr val="FF0000"/>
                </a:solidFill>
                <a:latin typeface="Cambria" panose="02040503050406030204" pitchFamily="18" charset="0"/>
              </a:rPr>
              <a:t>Duchenne Muscular Dystrophy</a:t>
            </a:r>
            <a:r>
              <a:rPr lang="en-US" dirty="0">
                <a:latin typeface="Cambria" panose="02040503050406030204" pitchFamily="18" charset="0"/>
              </a:rPr>
              <a:t> and </a:t>
            </a:r>
            <a:r>
              <a:rPr lang="en-US" dirty="0">
                <a:solidFill>
                  <a:srgbClr val="FF0000"/>
                </a:solidFill>
                <a:latin typeface="Cambria" panose="02040503050406030204" pitchFamily="18" charset="0"/>
              </a:rPr>
              <a:t>Thalassemia</a:t>
            </a:r>
            <a:endParaRPr lang="en-US" dirty="0">
              <a:solidFill>
                <a:srgbClr val="FF0000"/>
              </a:solidFill>
              <a:latin typeface="Cambria" panose="02040503050406030204" pitchFamily="18" charset="0"/>
              <a:hlinkClick r:id="rId2"/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155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BF61C-4B85-4454-BB64-FFB07406D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Normal condition 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C9C0DF9-27D6-43B2-B413-E0BBCB5FAD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655803"/>
            <a:ext cx="7454858" cy="156966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</a:rPr>
              <a:t>DNA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</a:rPr>
              <a:t>5’ATG 	ACT 	CAC 	CGA 	GCG 	CGA 	AGC 	TGA3’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3’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  <a:cs typeface="Courier New" panose="02070309020205020404" pitchFamily="49" charset="0"/>
              </a:rPr>
              <a:t>TAC 	TGA 	GTG 	GCT 	CGC 	GCT 	TCG 	ACT5’</a:t>
            </a:r>
            <a:r>
              <a:rPr lang="en-US" altLang="en-US" sz="1800" dirty="0">
                <a:latin typeface="Cambria" panose="02040503050406030204" pitchFamily="18" charset="0"/>
              </a:rPr>
              <a:t> </a:t>
            </a:r>
            <a:endParaRPr lang="en-US" altLang="en-US" sz="4800" dirty="0">
              <a:latin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C6A352E-148F-46D7-B121-6404CBF7D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147A9CE-84EB-4B31-A0C5-6E469570C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463628"/>
            <a:ext cx="7454858" cy="830997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</a:rPr>
              <a:t>mRNA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</a:rPr>
              <a:t>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</a:rPr>
              <a:t>AUG   ACU 	CAC 	CGA 	GCG 	CGA 	AGC 	UGA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 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94E4238-CFA2-4FA0-922D-AB2F829AD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974933"/>
            <a:ext cx="7209014" cy="830997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Protein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sng" strike="noStrike" cap="none" normalizeH="0" baseline="0" dirty="0">
                <a:ln>
                  <a:noFill/>
                </a:ln>
                <a:solidFill>
                  <a:srgbClr val="0B008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</a:rPr>
              <a:t>  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B008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  <a:hlinkClick r:id="rId3" tooltip="Threonine"/>
              </a:rPr>
              <a:t>Thr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</a:rPr>
              <a:t>      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B008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  <a:hlinkClick r:id="rId4" tooltip="Histidine"/>
              </a:rPr>
              <a:t>His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</a:rPr>
              <a:t>    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B008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  <a:hlinkClick r:id="rId5" tooltip="Arginine"/>
              </a:rPr>
              <a:t>Arg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B008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  <a:hlinkClick r:id="rId6" tooltip="Alanine"/>
              </a:rPr>
              <a:t>Ala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</a:rPr>
              <a:t>    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B008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  <a:hlinkClick r:id="rId5" tooltip="Arginine"/>
              </a:rPr>
              <a:t>Arg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</a:rPr>
              <a:t>    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B008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  <a:hlinkClick r:id="rId7" tooltip="Serine"/>
              </a:rPr>
              <a:t>Ser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</a:rPr>
              <a:t>      Stop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6259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BF61C-4B85-4454-BB64-FFB07406D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Nonsense mutation 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C9C0DF9-27D6-43B2-B413-E0BBCB5FAD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655803"/>
            <a:ext cx="7454858" cy="156966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</a:rPr>
              <a:t>DNA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</a:rPr>
              <a:t>5’ATG 	ACT 	CAC 	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</a:rPr>
              <a:t>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</a:rPr>
              <a:t>GA 	GCG 	CGA 	AGC 	TGA3’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3’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  <a:cs typeface="Courier New" panose="02070309020205020404" pitchFamily="49" charset="0"/>
              </a:rPr>
              <a:t>TAC 	TGA 	GTG 	</a:t>
            </a:r>
            <a:r>
              <a:rPr lang="en-US" altLang="en-US" sz="2400" dirty="0">
                <a:solidFill>
                  <a:srgbClr val="FF0000"/>
                </a:solidFill>
                <a:latin typeface="Cambria" panose="02040503050406030204" pitchFamily="18" charset="0"/>
                <a:cs typeface="Courier New" panose="02070309020205020404" pitchFamily="49" charset="0"/>
              </a:rPr>
              <a:t>A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  <a:cs typeface="Courier New" panose="02070309020205020404" pitchFamily="49" charset="0"/>
              </a:rPr>
              <a:t>CT 	CGC 	GCT 	TCG 	ACT5’</a:t>
            </a:r>
            <a:r>
              <a:rPr lang="en-US" altLang="en-US" sz="1800" dirty="0">
                <a:latin typeface="Cambria" panose="02040503050406030204" pitchFamily="18" charset="0"/>
              </a:rPr>
              <a:t> </a:t>
            </a:r>
            <a:endParaRPr lang="en-US" altLang="en-US" sz="4800" dirty="0">
              <a:latin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C6A352E-148F-46D7-B121-6404CBF7D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147A9CE-84EB-4B31-A0C5-6E469570C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368933"/>
            <a:ext cx="7454858" cy="830997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</a:rPr>
              <a:t>mRNA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</a:rPr>
              <a:t>AUG   ACU 	CAC 	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</a:rPr>
              <a:t>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</a:rPr>
              <a:t>GA 	GCG 	CGA 	AGC 	UGA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 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94E4238-CFA2-4FA0-922D-AB2F829AD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493" y="4592208"/>
            <a:ext cx="7209014" cy="830997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Protein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sng" strike="noStrike" cap="none" normalizeH="0" baseline="0" dirty="0">
                <a:ln>
                  <a:noFill/>
                </a:ln>
                <a:solidFill>
                  <a:srgbClr val="0B008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</a:rPr>
              <a:t>  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B008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  <a:hlinkClick r:id="rId3" tooltip="Threonine"/>
              </a:rPr>
              <a:t>Thr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</a:rPr>
              <a:t>      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B008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  <a:hlinkClick r:id="rId4" tooltip="Histidine"/>
              </a:rPr>
              <a:t>His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</a:rPr>
              <a:t>    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  <a:cs typeface="Courier New" panose="02070309020205020404" pitchFamily="49" charset="0"/>
              </a:rPr>
              <a:t>Stop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053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B6C5D-AEB6-449E-BC85-885DAD8A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Cambria" panose="02040503050406030204" pitchFamily="18" charset="0"/>
              </a:rPr>
              <a:t>c. Silent Mutations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F9099-D80D-4124-BF0E-76E71633D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>
                <a:latin typeface="Cambria" panose="02040503050406030204" pitchFamily="18" charset="0"/>
              </a:rPr>
              <a:t>Silent mutations</a:t>
            </a:r>
            <a:r>
              <a:rPr lang="en-US" dirty="0">
                <a:latin typeface="Cambria" panose="02040503050406030204" pitchFamily="18" charset="0"/>
              </a:rPr>
              <a:t> are mutations in DNA that do not have an observable effect on the organism's phenotype. </a:t>
            </a:r>
            <a:endParaRPr lang="en-US" u="sng" dirty="0">
              <a:latin typeface="Cambria" panose="02040503050406030204" pitchFamily="18" charset="0"/>
            </a:endParaRPr>
          </a:p>
          <a:p>
            <a:pPr algn="just"/>
            <a:endParaRPr lang="en-US" u="sng" dirty="0">
              <a:latin typeface="Cambria" panose="02040503050406030204" pitchFamily="18" charset="0"/>
            </a:endParaRPr>
          </a:p>
          <a:p>
            <a:pPr algn="just"/>
            <a:r>
              <a:rPr lang="en-US" dirty="0">
                <a:latin typeface="Cambria" panose="02040503050406030204" pitchFamily="18" charset="0"/>
              </a:rPr>
              <a:t>For example, if the codon </a:t>
            </a:r>
            <a:r>
              <a:rPr lang="en-US" dirty="0">
                <a:solidFill>
                  <a:srgbClr val="FF0000"/>
                </a:solidFill>
                <a:latin typeface="Cambria" panose="02040503050406030204" pitchFamily="18" charset="0"/>
              </a:rPr>
              <a:t>AAA</a:t>
            </a:r>
            <a:r>
              <a:rPr lang="en-US" dirty="0">
                <a:latin typeface="Cambria" panose="02040503050406030204" pitchFamily="18" charset="0"/>
              </a:rPr>
              <a:t> is altered to become </a:t>
            </a:r>
            <a:r>
              <a:rPr lang="en-US" dirty="0">
                <a:solidFill>
                  <a:srgbClr val="FF0000"/>
                </a:solidFill>
                <a:latin typeface="Cambria" panose="02040503050406030204" pitchFamily="18" charset="0"/>
              </a:rPr>
              <a:t>AAG</a:t>
            </a:r>
            <a:r>
              <a:rPr lang="en-US" dirty="0">
                <a:latin typeface="Cambria" panose="02040503050406030204" pitchFamily="18" charset="0"/>
              </a:rPr>
              <a:t>, the same amino acid – </a:t>
            </a:r>
            <a:r>
              <a:rPr lang="en-US" dirty="0">
                <a:latin typeface="Cambria" panose="02040503050406030204" pitchFamily="18" charset="0"/>
                <a:hlinkClick r:id="rId2" tooltip="Lysine"/>
              </a:rPr>
              <a:t>lysine</a:t>
            </a:r>
            <a:r>
              <a:rPr lang="en-US" dirty="0">
                <a:latin typeface="Cambria" panose="02040503050406030204" pitchFamily="18" charset="0"/>
              </a:rPr>
              <a:t> – will be incorporated into the </a:t>
            </a:r>
            <a:r>
              <a:rPr lang="en-US" dirty="0">
                <a:latin typeface="Cambria" panose="02040503050406030204" pitchFamily="18" charset="0"/>
                <a:hlinkClick r:id="rId3" tooltip="Peptide"/>
              </a:rPr>
              <a:t>peptide</a:t>
            </a:r>
            <a:r>
              <a:rPr lang="en-US" dirty="0">
                <a:latin typeface="Cambria" panose="02040503050406030204" pitchFamily="18" charset="0"/>
              </a:rPr>
              <a:t> chain</a:t>
            </a:r>
          </a:p>
        </p:txBody>
      </p:sp>
    </p:spTree>
    <p:extLst>
      <p:ext uri="{BB962C8B-B14F-4D97-AF65-F5344CB8AC3E}">
        <p14:creationId xmlns:p14="http://schemas.microsoft.com/office/powerpoint/2010/main" val="44300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59D8D-4FF2-4A48-9B86-127BEE3D3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Frame Shift Mutations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863A2-DE78-4309-BED9-A4FBE0D84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solidFill>
                  <a:srgbClr val="FF0000"/>
                </a:solidFill>
                <a:latin typeface="Cambria" panose="02040503050406030204" pitchFamily="18" charset="0"/>
              </a:rPr>
              <a:t>1. Insertion Mutations    </a:t>
            </a:r>
          </a:p>
          <a:p>
            <a:r>
              <a:rPr lang="en-US" sz="2800" dirty="0">
                <a:latin typeface="Cambria" panose="02040503050406030204" pitchFamily="18" charset="0"/>
              </a:rPr>
              <a:t>An insertion changes the number of DNA bases in a gene by adding a piece of DNA. As a result, the protein made by the gene may not function properly.</a:t>
            </a:r>
          </a:p>
          <a:p>
            <a:r>
              <a:rPr lang="en-US" sz="2800" dirty="0">
                <a:latin typeface="Cambria" panose="02040503050406030204" pitchFamily="18" charset="0"/>
              </a:rPr>
              <a:t>Example</a:t>
            </a:r>
          </a:p>
          <a:p>
            <a:r>
              <a:rPr lang="en-US" sz="2800" dirty="0">
                <a:latin typeface="Cambria" panose="02040503050406030204" pitchFamily="18" charset="0"/>
              </a:rPr>
              <a:t>	UUU	UUA	UCU		</a:t>
            </a:r>
            <a:r>
              <a:rPr lang="en-US" sz="2800" dirty="0" err="1">
                <a:latin typeface="Cambria" panose="02040503050406030204" pitchFamily="18" charset="0"/>
              </a:rPr>
              <a:t>Phe</a:t>
            </a:r>
            <a:r>
              <a:rPr lang="en-US" sz="2800" dirty="0">
                <a:latin typeface="Cambria" panose="02040503050406030204" pitchFamily="18" charset="0"/>
              </a:rPr>
              <a:t>-Leu-Ser</a:t>
            </a:r>
          </a:p>
          <a:p>
            <a:pPr marL="914400" lvl="2" indent="0">
              <a:buNone/>
            </a:pPr>
            <a:r>
              <a:rPr lang="en-US" sz="2800" dirty="0">
                <a:latin typeface="Cambria" panose="02040503050406030204" pitchFamily="18" charset="0"/>
              </a:rPr>
              <a:t>UUU	UUA	</a:t>
            </a:r>
            <a:r>
              <a:rPr lang="en-US" sz="2800" dirty="0">
                <a:solidFill>
                  <a:srgbClr val="FF0000"/>
                </a:solidFill>
                <a:latin typeface="Cambria" panose="02040503050406030204" pitchFamily="18" charset="0"/>
              </a:rPr>
              <a:t>UUU</a:t>
            </a:r>
            <a:r>
              <a:rPr lang="en-US" sz="2800" dirty="0">
                <a:latin typeface="Cambria" panose="02040503050406030204" pitchFamily="18" charset="0"/>
              </a:rPr>
              <a:t>	UCU	</a:t>
            </a:r>
            <a:r>
              <a:rPr lang="en-US" sz="2800" dirty="0" err="1">
                <a:latin typeface="Cambria" panose="02040503050406030204" pitchFamily="18" charset="0"/>
              </a:rPr>
              <a:t>Phe</a:t>
            </a:r>
            <a:r>
              <a:rPr lang="en-US" sz="2800" dirty="0">
                <a:latin typeface="Cambria" panose="02040503050406030204" pitchFamily="18" charset="0"/>
              </a:rPr>
              <a:t>-Leu-</a:t>
            </a:r>
            <a:r>
              <a:rPr lang="en-US" sz="2800" dirty="0" err="1">
                <a:solidFill>
                  <a:srgbClr val="FF0000"/>
                </a:solidFill>
                <a:latin typeface="Cambria" panose="02040503050406030204" pitchFamily="18" charset="0"/>
              </a:rPr>
              <a:t>Phe</a:t>
            </a:r>
            <a:r>
              <a:rPr lang="en-US" sz="2800" dirty="0">
                <a:solidFill>
                  <a:srgbClr val="FF0000"/>
                </a:solidFill>
                <a:latin typeface="Cambria" panose="02040503050406030204" pitchFamily="18" charset="0"/>
              </a:rPr>
              <a:t>-</a:t>
            </a:r>
            <a:r>
              <a:rPr lang="en-US" sz="2800" dirty="0">
                <a:latin typeface="Cambria" panose="02040503050406030204" pitchFamily="18" charset="0"/>
              </a:rPr>
              <a:t>Ser</a:t>
            </a:r>
          </a:p>
        </p:txBody>
      </p:sp>
    </p:spTree>
    <p:extLst>
      <p:ext uri="{BB962C8B-B14F-4D97-AF65-F5344CB8AC3E}">
        <p14:creationId xmlns:p14="http://schemas.microsoft.com/office/powerpoint/2010/main" val="2771103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75FC0-4B22-496D-9A24-85C7047FA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Cambria" panose="02040503050406030204" pitchFamily="18" charset="0"/>
              </a:rPr>
              <a:t>2. Deletion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1CD6F-3AE2-48DE-8BA6-CA5C1FE34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Cambria" panose="02040503050406030204" pitchFamily="18" charset="0"/>
              </a:rPr>
              <a:t>A deletion changes the number of DNA bases by removing a piece of DNA. Small deletions may remove one or a few base pairs within a gene, while larger deletions can remove an entire gene or several neighboring genes. The deleted DNA may alter the function of the resulting protein(s).</a:t>
            </a:r>
          </a:p>
          <a:p>
            <a:r>
              <a:rPr lang="en-US" dirty="0">
                <a:latin typeface="Cambria" panose="02040503050406030204" pitchFamily="18" charset="0"/>
              </a:rPr>
              <a:t>UUU UUA </a:t>
            </a:r>
            <a:r>
              <a:rPr lang="en-US" dirty="0">
                <a:solidFill>
                  <a:srgbClr val="FF0000"/>
                </a:solidFill>
                <a:latin typeface="Cambria" panose="02040503050406030204" pitchFamily="18" charset="0"/>
              </a:rPr>
              <a:t>UUU </a:t>
            </a:r>
            <a:r>
              <a:rPr lang="en-US" dirty="0">
                <a:latin typeface="Cambria" panose="02040503050406030204" pitchFamily="18" charset="0"/>
              </a:rPr>
              <a:t>UCU		</a:t>
            </a:r>
            <a:r>
              <a:rPr lang="en-US" dirty="0" err="1">
                <a:latin typeface="Cambria" panose="02040503050406030204" pitchFamily="18" charset="0"/>
              </a:rPr>
              <a:t>Phe</a:t>
            </a:r>
            <a:r>
              <a:rPr lang="en-US" dirty="0">
                <a:latin typeface="Cambria" panose="02040503050406030204" pitchFamily="18" charset="0"/>
              </a:rPr>
              <a:t>-Leu-</a:t>
            </a:r>
            <a:r>
              <a:rPr lang="en-US" dirty="0" err="1">
                <a:solidFill>
                  <a:srgbClr val="FF0000"/>
                </a:solidFill>
                <a:latin typeface="Cambria" panose="02040503050406030204" pitchFamily="18" charset="0"/>
              </a:rPr>
              <a:t>Phe</a:t>
            </a:r>
            <a:r>
              <a:rPr lang="en-US" dirty="0">
                <a:solidFill>
                  <a:srgbClr val="FF0000"/>
                </a:solidFill>
                <a:latin typeface="Cambria" panose="02040503050406030204" pitchFamily="18" charset="0"/>
              </a:rPr>
              <a:t>-</a:t>
            </a:r>
            <a:r>
              <a:rPr lang="en-US" dirty="0">
                <a:latin typeface="Cambria" panose="02040503050406030204" pitchFamily="18" charset="0"/>
              </a:rPr>
              <a:t>Ser</a:t>
            </a:r>
          </a:p>
          <a:p>
            <a:r>
              <a:rPr lang="en-US" dirty="0">
                <a:latin typeface="Cambria" panose="02040503050406030204" pitchFamily="18" charset="0"/>
              </a:rPr>
              <a:t>UUU UUA UCU			</a:t>
            </a:r>
            <a:r>
              <a:rPr lang="en-US" dirty="0" err="1">
                <a:latin typeface="Cambria" panose="02040503050406030204" pitchFamily="18" charset="0"/>
              </a:rPr>
              <a:t>Phe</a:t>
            </a:r>
            <a:r>
              <a:rPr lang="en-US" dirty="0">
                <a:latin typeface="Cambria" panose="02040503050406030204" pitchFamily="18" charset="0"/>
              </a:rPr>
              <a:t>-Leu-Ser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4454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3CA04CE-9254-43C0-A9B2-71C1E42D5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Types of Mutations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CDBB5-CBC9-4EEB-9D75-E3E1ACEFD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1336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 dirty="0"/>
              <a:t>2.		</a:t>
            </a:r>
            <a:r>
              <a:rPr lang="en-US" altLang="en-US" u="sng" dirty="0"/>
              <a:t>Chromosomal</a:t>
            </a:r>
            <a:r>
              <a:rPr lang="en-US" altLang="en-US" dirty="0"/>
              <a:t> mutation – may affect 	more than one gene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	Examples: nondisjunction, translocation</a:t>
            </a:r>
          </a:p>
        </p:txBody>
      </p:sp>
      <p:pic>
        <p:nvPicPr>
          <p:cNvPr id="14340" name="Picture 2" descr="Mutation_deletion">
            <a:extLst>
              <a:ext uri="{FF2B5EF4-FFF2-40B4-BE49-F238E27FC236}">
                <a16:creationId xmlns:a16="http://schemas.microsoft.com/office/drawing/2014/main" id="{2C19A802-FC26-4E7E-8831-CE6CB218CF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733800"/>
            <a:ext cx="1733550" cy="270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3" descr="10_duplication">
            <a:extLst>
              <a:ext uri="{FF2B5EF4-FFF2-40B4-BE49-F238E27FC236}">
                <a16:creationId xmlns:a16="http://schemas.microsoft.com/office/drawing/2014/main" id="{2D9C21CE-FB67-422B-8F73-7008F0CAB3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733800"/>
            <a:ext cx="27305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4" descr="mutation_chromosome_translocation">
            <a:extLst>
              <a:ext uri="{FF2B5EF4-FFF2-40B4-BE49-F238E27FC236}">
                <a16:creationId xmlns:a16="http://schemas.microsoft.com/office/drawing/2014/main" id="{5227786A-A3A6-4D5F-AD7C-903771E04A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733800"/>
            <a:ext cx="3527425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1C6399B-32C7-45E4-A167-A40C26BEE9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990600"/>
            <a:ext cx="8229600" cy="46482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Cambria" panose="02040503050406030204" pitchFamily="18" charset="0"/>
              </a:rPr>
              <a:t>In biology, a </a:t>
            </a:r>
            <a:r>
              <a:rPr lang="en-US" b="1" dirty="0">
                <a:solidFill>
                  <a:srgbClr val="FF0000"/>
                </a:solidFill>
                <a:latin typeface="Cambria" panose="02040503050406030204" pitchFamily="18" charset="0"/>
              </a:rPr>
              <a:t>mutation</a:t>
            </a:r>
            <a:r>
              <a:rPr lang="en-US" dirty="0">
                <a:solidFill>
                  <a:srgbClr val="FF0000"/>
                </a:solidFill>
                <a:latin typeface="Cambria" panose="02040503050406030204" pitchFamily="18" charset="0"/>
              </a:rPr>
              <a:t> is an alteration of the nucleotide sequence </a:t>
            </a:r>
            <a:r>
              <a:rPr lang="en-US" dirty="0">
                <a:solidFill>
                  <a:schemeClr val="tx1"/>
                </a:solidFill>
                <a:latin typeface="Cambria" panose="02040503050406030204" pitchFamily="18" charset="0"/>
              </a:rPr>
              <a:t>of the genome of an organism</a:t>
            </a:r>
          </a:p>
          <a:p>
            <a:pPr algn="just">
              <a:lnSpc>
                <a:spcPct val="150000"/>
              </a:lnSpc>
            </a:pPr>
            <a:r>
              <a:rPr lang="en-US" altLang="en-US" dirty="0">
                <a:solidFill>
                  <a:schemeClr val="tx1"/>
                </a:solidFill>
                <a:latin typeface="Cambria" panose="02040503050406030204" pitchFamily="18" charset="0"/>
              </a:rPr>
              <a:t>May occur in </a:t>
            </a:r>
            <a:r>
              <a:rPr lang="en-US" altLang="en-US" dirty="0">
                <a:solidFill>
                  <a:srgbClr val="FF0000"/>
                </a:solidFill>
                <a:latin typeface="Cambria" panose="02040503050406030204" pitchFamily="18" charset="0"/>
              </a:rPr>
              <a:t>somatic cells </a:t>
            </a:r>
            <a:r>
              <a:rPr lang="en-US" altLang="en-US" dirty="0">
                <a:solidFill>
                  <a:schemeClr val="tx1"/>
                </a:solidFill>
                <a:latin typeface="Cambria" panose="02040503050406030204" pitchFamily="18" charset="0"/>
              </a:rPr>
              <a:t>(aren’t passed to offspring)</a:t>
            </a:r>
          </a:p>
          <a:p>
            <a:pPr algn="just">
              <a:lnSpc>
                <a:spcPct val="150000"/>
              </a:lnSpc>
            </a:pPr>
            <a:r>
              <a:rPr lang="en-US" altLang="en-US" dirty="0">
                <a:solidFill>
                  <a:schemeClr val="tx1"/>
                </a:solidFill>
                <a:latin typeface="Cambria" panose="02040503050406030204" pitchFamily="18" charset="0"/>
              </a:rPr>
              <a:t>May occur in </a:t>
            </a:r>
            <a:r>
              <a:rPr lang="en-US" altLang="en-US" dirty="0">
                <a:solidFill>
                  <a:srgbClr val="FF0000"/>
                </a:solidFill>
                <a:latin typeface="Cambria" panose="02040503050406030204" pitchFamily="18" charset="0"/>
              </a:rPr>
              <a:t>gametes</a:t>
            </a:r>
            <a:r>
              <a:rPr lang="en-US" altLang="en-US" dirty="0">
                <a:solidFill>
                  <a:schemeClr val="tx1"/>
                </a:solidFill>
                <a:latin typeface="Cambria" panose="02040503050406030204" pitchFamily="18" charset="0"/>
              </a:rPr>
              <a:t> (eggs &amp; sperm) and be passed to offspring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75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54CC7C9A-5DCD-4645-B656-8D5E1BDDFC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190500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altLang="en-US" dirty="0">
                <a:latin typeface="Cambria" panose="02040503050406030204" pitchFamily="18" charset="0"/>
              </a:rPr>
              <a:t>Mutations can:</a:t>
            </a:r>
          </a:p>
          <a:p>
            <a:pPr algn="just" eaLnBrk="1" hangingPunct="1">
              <a:buFontTx/>
              <a:buNone/>
            </a:pPr>
            <a:r>
              <a:rPr lang="en-US" altLang="en-US" dirty="0">
                <a:latin typeface="Cambria" panose="02040503050406030204" pitchFamily="18" charset="0"/>
              </a:rPr>
              <a:t>-	be bad, leading to </a:t>
            </a:r>
            <a:r>
              <a:rPr lang="en-US" altLang="en-US" u="sng" dirty="0">
                <a:latin typeface="Cambria" panose="02040503050406030204" pitchFamily="18" charset="0"/>
              </a:rPr>
              <a:t>cancer, aging, birth defects, self-aborted embryos</a:t>
            </a:r>
            <a:endParaRPr lang="en-US" altLang="en-US" dirty="0">
              <a:latin typeface="Cambria" panose="02040503050406030204" pitchFamily="18" charset="0"/>
            </a:endParaRPr>
          </a:p>
        </p:txBody>
      </p:sp>
      <p:pic>
        <p:nvPicPr>
          <p:cNvPr id="8197" name="Picture 5" descr="duckling">
            <a:extLst>
              <a:ext uri="{FF2B5EF4-FFF2-40B4-BE49-F238E27FC236}">
                <a16:creationId xmlns:a16="http://schemas.microsoft.com/office/drawing/2014/main" id="{ED3C6485-EDBC-4177-92F5-4D638F42A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657475"/>
            <a:ext cx="3048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7" descr="Kohona-Cat">
            <a:extLst>
              <a:ext uri="{FF2B5EF4-FFF2-40B4-BE49-F238E27FC236}">
                <a16:creationId xmlns:a16="http://schemas.microsoft.com/office/drawing/2014/main" id="{E0B2F403-A2CC-4A4B-9ACC-2FC62DA0AF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048000"/>
            <a:ext cx="2560638" cy="344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9" descr="thumbnail">
            <a:extLst>
              <a:ext uri="{FF2B5EF4-FFF2-40B4-BE49-F238E27FC236}">
                <a16:creationId xmlns:a16="http://schemas.microsoft.com/office/drawing/2014/main" id="{1E556384-C8C0-4EF6-A0AC-8A8594211F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3733800"/>
            <a:ext cx="302895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7AE59DD4-1EAB-4780-974C-11E8059462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6172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dirty="0">
                <a:latin typeface="Cambria" panose="02040503050406030204" pitchFamily="18" charset="0"/>
              </a:rPr>
              <a:t>CACGTGGACTGAGGA</a:t>
            </a:r>
            <a:r>
              <a:rPr lang="en-US" altLang="en-US" dirty="0">
                <a:solidFill>
                  <a:srgbClr val="FF0000"/>
                </a:solidFill>
                <a:latin typeface="Cambria" panose="02040503050406030204" pitchFamily="18" charset="0"/>
              </a:rPr>
              <a:t>CTC</a:t>
            </a:r>
            <a:r>
              <a:rPr lang="en-US" altLang="en-US" dirty="0">
                <a:latin typeface="Cambria" panose="02040503050406030204" pitchFamily="18" charset="0"/>
              </a:rPr>
              <a:t>CTC</a:t>
            </a:r>
          </a:p>
          <a:p>
            <a:pPr algn="ctr" eaLnBrk="1" hangingPunct="1">
              <a:buFontTx/>
              <a:buNone/>
            </a:pPr>
            <a:r>
              <a:rPr lang="en-US" altLang="en-US" dirty="0">
                <a:latin typeface="Cambria" panose="02040503050406030204" pitchFamily="18" charset="0"/>
              </a:rPr>
              <a:t>Codon for CTC = </a:t>
            </a:r>
          </a:p>
          <a:p>
            <a:pPr algn="ctr" eaLnBrk="1" hangingPunct="1">
              <a:buFontTx/>
              <a:buNone/>
            </a:pPr>
            <a:r>
              <a:rPr lang="en-US" altLang="en-US" dirty="0">
                <a:solidFill>
                  <a:srgbClr val="FF0000"/>
                </a:solidFill>
                <a:latin typeface="Cambria" panose="02040503050406030204" pitchFamily="18" charset="0"/>
              </a:rPr>
              <a:t>glutamate</a:t>
            </a:r>
          </a:p>
          <a:p>
            <a:pPr algn="ctr" eaLnBrk="1" hangingPunct="1">
              <a:buFontTx/>
              <a:buNone/>
            </a:pPr>
            <a:endParaRPr lang="en-US" altLang="en-US" dirty="0">
              <a:latin typeface="Cambria" panose="02040503050406030204" pitchFamily="18" charset="0"/>
            </a:endParaRPr>
          </a:p>
          <a:p>
            <a:pPr algn="ctr" eaLnBrk="1" hangingPunct="1">
              <a:buFontTx/>
              <a:buNone/>
            </a:pPr>
            <a:endParaRPr lang="en-US" altLang="en-US" dirty="0">
              <a:latin typeface="Cambria" panose="020405030504060302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en-US" dirty="0">
                <a:latin typeface="Cambria" panose="02040503050406030204" pitchFamily="18" charset="0"/>
              </a:rPr>
              <a:t>CACGTGGACTGAGGA</a:t>
            </a:r>
            <a:r>
              <a:rPr lang="en-US" altLang="en-US" dirty="0">
                <a:solidFill>
                  <a:srgbClr val="FF0000"/>
                </a:solidFill>
                <a:latin typeface="Cambria" panose="02040503050406030204" pitchFamily="18" charset="0"/>
              </a:rPr>
              <a:t>CAC</a:t>
            </a:r>
            <a:r>
              <a:rPr lang="en-US" altLang="en-US" dirty="0">
                <a:latin typeface="Cambria" panose="02040503050406030204" pitchFamily="18" charset="0"/>
              </a:rPr>
              <a:t>CTC</a:t>
            </a:r>
          </a:p>
          <a:p>
            <a:pPr algn="ctr" eaLnBrk="1" hangingPunct="1">
              <a:buFontTx/>
              <a:buNone/>
            </a:pPr>
            <a:r>
              <a:rPr lang="en-US" altLang="en-US" dirty="0">
                <a:latin typeface="Cambria" panose="02040503050406030204" pitchFamily="18" charset="0"/>
              </a:rPr>
              <a:t>Codon for CAC =</a:t>
            </a:r>
          </a:p>
          <a:p>
            <a:pPr algn="ctr" eaLnBrk="1" hangingPunct="1">
              <a:buFontTx/>
              <a:buNone/>
            </a:pPr>
            <a:r>
              <a:rPr lang="en-US" altLang="en-US" dirty="0">
                <a:solidFill>
                  <a:srgbClr val="FF0000"/>
                </a:solidFill>
                <a:latin typeface="Cambria" panose="02040503050406030204" pitchFamily="18" charset="0"/>
              </a:rPr>
              <a:t>valine</a:t>
            </a:r>
          </a:p>
          <a:p>
            <a:pPr algn="ctr" eaLnBrk="1" hangingPunct="1">
              <a:buFontTx/>
              <a:buNone/>
            </a:pPr>
            <a:endParaRPr lang="en-US" altLang="en-US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en-US" dirty="0">
                <a:latin typeface="Cambria" panose="02040503050406030204" pitchFamily="18" charset="0"/>
              </a:rPr>
              <a:t>What does it matter???</a:t>
            </a:r>
          </a:p>
          <a:p>
            <a:pPr algn="ctr" eaLnBrk="1" hangingPunct="1">
              <a:buFontTx/>
              <a:buNone/>
            </a:pPr>
            <a:endParaRPr lang="en-US" altLang="en-US" dirty="0"/>
          </a:p>
          <a:p>
            <a:pPr algn="ctr" eaLnBrk="1" hangingPunct="1">
              <a:buFontTx/>
              <a:buNone/>
            </a:pPr>
            <a:endParaRPr lang="en-US" altLang="en-US" dirty="0"/>
          </a:p>
          <a:p>
            <a:pPr algn="ctr" eaLnBrk="1" hangingPunct="1">
              <a:buFontTx/>
              <a:buNone/>
            </a:pPr>
            <a:endParaRPr lang="en-US" altLang="en-US" dirty="0"/>
          </a:p>
          <a:p>
            <a:pPr algn="ctr" eaLnBrk="1" hangingPunct="1">
              <a:buFontTx/>
              <a:buNone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4818" name="Picture 2">
            <a:extLst>
              <a:ext uri="{FF2B5EF4-FFF2-40B4-BE49-F238E27FC236}">
                <a16:creationId xmlns:a16="http://schemas.microsoft.com/office/drawing/2014/main" id="{F0F47D2B-D361-4536-96E2-C44DE40F2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838200"/>
            <a:ext cx="1323975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19" name="Picture 3">
            <a:extLst>
              <a:ext uri="{FF2B5EF4-FFF2-40B4-BE49-F238E27FC236}">
                <a16:creationId xmlns:a16="http://schemas.microsoft.com/office/drawing/2014/main" id="{66BA93C7-8E7E-47AD-9AE7-EAF8F98818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86200"/>
            <a:ext cx="1333500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>
            <a:extLst>
              <a:ext uri="{FF2B5EF4-FFF2-40B4-BE49-F238E27FC236}">
                <a16:creationId xmlns:a16="http://schemas.microsoft.com/office/drawing/2014/main" id="{FB01A75C-1191-468F-9F51-48F6467EF9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1600200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en-US" altLang="en-US" dirty="0">
                <a:latin typeface="Cambria" panose="02040503050406030204" pitchFamily="18" charset="0"/>
              </a:rPr>
              <a:t>be good, making an organism survive better in its environment</a:t>
            </a:r>
          </a:p>
          <a:p>
            <a:pPr lvl="1" eaLnBrk="1" hangingPunct="1">
              <a:buFontTx/>
              <a:buChar char="-"/>
            </a:pPr>
            <a:r>
              <a:rPr lang="en-US" altLang="en-US" sz="2700" dirty="0">
                <a:latin typeface="Cambria" panose="02040503050406030204" pitchFamily="18" charset="0"/>
              </a:rPr>
              <a:t>Example: </a:t>
            </a:r>
            <a:r>
              <a:rPr lang="en-US" altLang="en-US" sz="2700" u="sng" dirty="0">
                <a:latin typeface="Cambria" panose="02040503050406030204" pitchFamily="18" charset="0"/>
              </a:rPr>
              <a:t>bacteria becoming antibiotic-resistant</a:t>
            </a:r>
            <a:endParaRPr lang="en-US" altLang="en-US" sz="2700" dirty="0">
              <a:latin typeface="Cambria" panose="02040503050406030204" pitchFamily="18" charset="0"/>
            </a:endParaRPr>
          </a:p>
        </p:txBody>
      </p:sp>
      <p:pic>
        <p:nvPicPr>
          <p:cNvPr id="9221" name="Picture 5" descr="img0">
            <a:extLst>
              <a:ext uri="{FF2B5EF4-FFF2-40B4-BE49-F238E27FC236}">
                <a16:creationId xmlns:a16="http://schemas.microsoft.com/office/drawing/2014/main" id="{0DD80FF6-BB1C-4DF6-B975-4CCE943288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205956"/>
            <a:ext cx="3733800" cy="250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7" descr="iceCream.jpg">
            <a:extLst>
              <a:ext uri="{FF2B5EF4-FFF2-40B4-BE49-F238E27FC236}">
                <a16:creationId xmlns:a16="http://schemas.microsoft.com/office/drawing/2014/main" id="{481EB198-EC8C-4742-A9E1-3B63C3685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133600"/>
            <a:ext cx="22860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Rectangle 8">
            <a:extLst>
              <a:ext uri="{FF2B5EF4-FFF2-40B4-BE49-F238E27FC236}">
                <a16:creationId xmlns:a16="http://schemas.microsoft.com/office/drawing/2014/main" id="{020E32E3-793D-4A92-8C48-FE7CA737C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257800"/>
            <a:ext cx="25908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The ability to drink milk</a:t>
            </a:r>
            <a:br>
              <a:rPr lang="en-US" altLang="en-US"/>
            </a:br>
            <a:r>
              <a:rPr lang="en-US" altLang="en-US"/>
              <a:t>as an adult is a helpful</a:t>
            </a:r>
            <a:br>
              <a:rPr lang="en-US" altLang="en-US"/>
            </a:br>
            <a:r>
              <a:rPr lang="en-US" altLang="en-US"/>
              <a:t>mutation.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7" descr="MC1R_redhair02">
            <a:extLst>
              <a:ext uri="{FF2B5EF4-FFF2-40B4-BE49-F238E27FC236}">
                <a16:creationId xmlns:a16="http://schemas.microsoft.com/office/drawing/2014/main" id="{290CCBD9-9FB5-4CE8-B882-69E49DC58D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8001000" cy="327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Picture 9" descr="28438743v3_350x350_Front">
            <a:extLst>
              <a:ext uri="{FF2B5EF4-FFF2-40B4-BE49-F238E27FC236}">
                <a16:creationId xmlns:a16="http://schemas.microsoft.com/office/drawing/2014/main" id="{49EDC0E4-26F4-4B05-9D12-180A8D9EE4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962400"/>
            <a:ext cx="2514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5" name="Picture 11" descr="3a1ba6854e28b78e817206d1fbe7">
            <a:extLst>
              <a:ext uri="{FF2B5EF4-FFF2-40B4-BE49-F238E27FC236}">
                <a16:creationId xmlns:a16="http://schemas.microsoft.com/office/drawing/2014/main" id="{B6B8F3FF-ACED-48E2-B19D-425C1139A8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886200"/>
            <a:ext cx="3857625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19EA762E-8741-4B2B-94B1-9913401926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800" y="2133600"/>
            <a:ext cx="5791200" cy="1905000"/>
          </a:xfrm>
        </p:spPr>
        <p:txBody>
          <a:bodyPr/>
          <a:lstStyle/>
          <a:p>
            <a:pPr eaLnBrk="1" hangingPunct="1"/>
            <a:r>
              <a:rPr lang="en-US" altLang="en-US" sz="4400" b="1" dirty="0">
                <a:latin typeface="Cambria" panose="02040503050406030204" pitchFamily="18" charset="0"/>
              </a:rPr>
              <a:t>Types of Mutations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3">
            <a:extLst>
              <a:ext uri="{FF2B5EF4-FFF2-40B4-BE49-F238E27FC236}">
                <a16:creationId xmlns:a16="http://schemas.microsoft.com/office/drawing/2014/main" id="{7FD1FB88-1C3C-46E5-B49B-0FA2F7C69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09600"/>
            <a:ext cx="5943600" cy="838200"/>
          </a:xfrm>
        </p:spPr>
        <p:txBody>
          <a:bodyPr/>
          <a:lstStyle/>
          <a:p>
            <a:pPr algn="ctr" eaLnBrk="1" hangingPunct="1"/>
            <a:r>
              <a:rPr lang="en-US" altLang="en-US" sz="4000" b="1" dirty="0">
                <a:latin typeface="Cambria" panose="02040503050406030204" pitchFamily="18" charset="0"/>
              </a:rPr>
              <a:t>Gene Mutations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BC5F44-09A0-45A2-BE74-800157196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0200"/>
            <a:ext cx="7848600" cy="47244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en-US" dirty="0">
                <a:latin typeface="Cambria" panose="02040503050406030204" pitchFamily="18" charset="0"/>
              </a:rPr>
              <a:t>Change in the </a:t>
            </a:r>
            <a:r>
              <a:rPr lang="en-US" b="1" dirty="0">
                <a:solidFill>
                  <a:srgbClr val="CC3300"/>
                </a:solidFill>
                <a:latin typeface="Cambria" panose="02040503050406030204" pitchFamily="18" charset="0"/>
              </a:rPr>
              <a:t>nucleotide sequence </a:t>
            </a:r>
            <a:r>
              <a:rPr lang="en-US" dirty="0">
                <a:latin typeface="Cambria" panose="02040503050406030204" pitchFamily="18" charset="0"/>
              </a:rPr>
              <a:t>of a </a:t>
            </a:r>
            <a:r>
              <a:rPr lang="en-US" dirty="0">
                <a:solidFill>
                  <a:srgbClr val="CC3300"/>
                </a:solidFill>
                <a:latin typeface="Cambria" panose="02040503050406030204" pitchFamily="18" charset="0"/>
              </a:rPr>
              <a:t>gene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en-US" dirty="0">
                <a:latin typeface="Cambria" panose="02040503050406030204" pitchFamily="18" charset="0"/>
              </a:rPr>
              <a:t>May only involve a </a:t>
            </a:r>
            <a:r>
              <a:rPr lang="en-US" dirty="0">
                <a:solidFill>
                  <a:srgbClr val="CC3300"/>
                </a:solidFill>
                <a:latin typeface="Cambria" panose="02040503050406030204" pitchFamily="18" charset="0"/>
              </a:rPr>
              <a:t>single nucleotide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F4577834-AA32-474B-B1F7-4384363BE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0" y="731837"/>
            <a:ext cx="6477000" cy="838200"/>
          </a:xfrm>
        </p:spPr>
        <p:txBody>
          <a:bodyPr/>
          <a:lstStyle/>
          <a:p>
            <a:pPr algn="ctr" eaLnBrk="1" hangingPunct="1"/>
            <a:r>
              <a:rPr lang="en-US" altLang="en-US" sz="4000" b="1" dirty="0">
                <a:latin typeface="Cambria" panose="02040503050406030204" pitchFamily="18" charset="0"/>
              </a:rPr>
              <a:t>Types of Gene Mutations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3238F-83AA-4DEB-A1E5-9B39AE298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defRPr/>
            </a:pPr>
            <a:r>
              <a:rPr lang="en-US" sz="3600" dirty="0">
                <a:solidFill>
                  <a:srgbClr val="CC3300"/>
                </a:solidFill>
                <a:latin typeface="Cambria" panose="02040503050406030204" pitchFamily="18" charset="0"/>
              </a:rPr>
              <a:t>Point Mutations</a:t>
            </a:r>
          </a:p>
          <a:p>
            <a:pPr marL="1200150" lvl="1" indent="-742950" eaLnBrk="1" hangingPunct="1">
              <a:buAutoNum type="alphaLcPeriod"/>
              <a:defRPr/>
            </a:pPr>
            <a:r>
              <a:rPr lang="en-US" sz="3600" dirty="0">
                <a:latin typeface="Cambria" panose="02040503050406030204" pitchFamily="18" charset="0"/>
              </a:rPr>
              <a:t>Missense </a:t>
            </a:r>
          </a:p>
          <a:p>
            <a:pPr marL="1200150" lvl="1" indent="-742950" eaLnBrk="1" hangingPunct="1">
              <a:buAutoNum type="alphaLcPeriod"/>
              <a:defRPr/>
            </a:pPr>
            <a:r>
              <a:rPr lang="en-US" sz="3600" dirty="0">
                <a:latin typeface="Cambria" panose="02040503050406030204" pitchFamily="18" charset="0"/>
              </a:rPr>
              <a:t>Nonsense</a:t>
            </a:r>
          </a:p>
          <a:p>
            <a:pPr marL="1200150" lvl="1" indent="-742950" eaLnBrk="1" hangingPunct="1">
              <a:buAutoNum type="alphaLcPeriod"/>
              <a:defRPr/>
            </a:pPr>
            <a:r>
              <a:rPr lang="en-US" sz="3600" dirty="0">
                <a:latin typeface="Cambria" panose="02040503050406030204" pitchFamily="18" charset="0"/>
              </a:rPr>
              <a:t>Silent </a:t>
            </a:r>
          </a:p>
          <a:p>
            <a:pPr lvl="1" eaLnBrk="1" hangingPunct="1">
              <a:defRPr/>
            </a:pPr>
            <a:r>
              <a:rPr lang="en-US" sz="3600" dirty="0">
                <a:solidFill>
                  <a:srgbClr val="CC3300"/>
                </a:solidFill>
                <a:latin typeface="Cambria" panose="02040503050406030204" pitchFamily="18" charset="0"/>
              </a:rPr>
              <a:t>Frameshift</a:t>
            </a:r>
          </a:p>
          <a:p>
            <a:pPr marL="1200150" lvl="1" indent="-742950">
              <a:buAutoNum type="alphaLcPeriod"/>
              <a:defRPr/>
            </a:pPr>
            <a:r>
              <a:rPr lang="en-US" sz="3600" dirty="0">
                <a:latin typeface="Cambria" panose="02040503050406030204" pitchFamily="18" charset="0"/>
              </a:rPr>
              <a:t>Insertions</a:t>
            </a:r>
          </a:p>
          <a:p>
            <a:pPr marL="1200150" lvl="1" indent="-742950">
              <a:buAutoNum type="alphaLcPeriod"/>
              <a:defRPr/>
            </a:pPr>
            <a:r>
              <a:rPr lang="en-US" sz="3600" dirty="0">
                <a:latin typeface="Cambria" panose="02040503050406030204" pitchFamily="18" charset="0"/>
              </a:rPr>
              <a:t>Deletions</a:t>
            </a:r>
          </a:p>
          <a:p>
            <a:pPr marL="457200" lvl="1" indent="0" eaLnBrk="1" hangingPunct="1">
              <a:buNone/>
              <a:defRPr/>
            </a:pPr>
            <a:endParaRPr lang="en-US" sz="3600" dirty="0">
              <a:solidFill>
                <a:srgbClr val="CC33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180</Words>
  <Application>Microsoft Office PowerPoint</Application>
  <PresentationFormat>On-screen Show (4:3)</PresentationFormat>
  <Paragraphs>76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Cambria</vt:lpstr>
      <vt:lpstr>Comic Sans MS</vt:lpstr>
      <vt:lpstr>Courier New</vt:lpstr>
      <vt:lpstr>Times New Roman</vt:lpstr>
      <vt:lpstr>Office Theme</vt:lpstr>
      <vt:lpstr>MUTATIONS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Types of Mutations</vt:lpstr>
      <vt:lpstr>Gene Mutations</vt:lpstr>
      <vt:lpstr>Types of Gene Mutations</vt:lpstr>
      <vt:lpstr>Point Mutations </vt:lpstr>
      <vt:lpstr>a. Missense Mutation</vt:lpstr>
      <vt:lpstr>b. Nonsense Mutation</vt:lpstr>
      <vt:lpstr>Normal condition </vt:lpstr>
      <vt:lpstr>Nonsense mutation </vt:lpstr>
      <vt:lpstr>c. Silent Mutations </vt:lpstr>
      <vt:lpstr>Frame Shift Mutations </vt:lpstr>
      <vt:lpstr>2. Deletion </vt:lpstr>
      <vt:lpstr>Types of Mutations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32</cp:revision>
  <dcterms:created xsi:type="dcterms:W3CDTF">2006-08-16T00:00:00Z</dcterms:created>
  <dcterms:modified xsi:type="dcterms:W3CDTF">2019-05-26T09:03:07Z</dcterms:modified>
</cp:coreProperties>
</file>